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lus Jakarta Sans"/>
      <p:regular r:id="rId22"/>
      <p:bold r:id="rId23"/>
      <p:italic r:id="rId24"/>
      <p:boldItalic r:id="rId25"/>
    </p:embeddedFont>
    <p:embeddedFont>
      <p:font typeface="Inter"/>
      <p:regular r:id="rId26"/>
      <p:bold r:id="rId27"/>
      <p:italic r:id="rId28"/>
      <p:boldItalic r:id="rId29"/>
    </p:embeddedFont>
    <p:embeddedFont>
      <p:font typeface="Plus Jakarta Sans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lusJakartaSans-regular.fntdata"/><Relationship Id="rId21" Type="http://schemas.openxmlformats.org/officeDocument/2006/relationships/slide" Target="slides/slide15.xml"/><Relationship Id="rId24" Type="http://schemas.openxmlformats.org/officeDocument/2006/relationships/font" Target="fonts/PlusJakartaSans-italic.fntdata"/><Relationship Id="rId23" Type="http://schemas.openxmlformats.org/officeDocument/2006/relationships/font" Target="fonts/PlusJakarta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-regular.fntdata"/><Relationship Id="rId25" Type="http://schemas.openxmlformats.org/officeDocument/2006/relationships/font" Target="fonts/PlusJakartaSans-boldItalic.fntdata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usJakartaSansMedium-bold.fntdata"/><Relationship Id="rId30" Type="http://schemas.openxmlformats.org/officeDocument/2006/relationships/font" Target="fonts/PlusJakartaSansMedium-regular.fntdata"/><Relationship Id="rId11" Type="http://schemas.openxmlformats.org/officeDocument/2006/relationships/slide" Target="slides/slide5.xml"/><Relationship Id="rId33" Type="http://schemas.openxmlformats.org/officeDocument/2006/relationships/font" Target="fonts/PlusJakartaSans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PlusJakartaSans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c3fd3424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9c3fd3424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“Hi everyone, we’re Group 3, and our project is about generating depth maps from Epipolar Plane Images”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68bad3a8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a68bad3a8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a68bad3a8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a68bad3a8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68bad3a8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a68bad3a8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74808799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74808799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a68bad3a8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a68bad3a8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a76033b0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a76033b0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“Hi everyone, we’re Group 3, and today we’ll be presenting our project on generating depth maps from Epipolar Plane Images, based on the paper </a:t>
            </a:r>
            <a:r>
              <a:rPr i="1" lang="en">
                <a:solidFill>
                  <a:schemeClr val="dk1"/>
                </a:solidFill>
              </a:rPr>
              <a:t>EPI-Neighborhood Distribution Based Light Field Depth Estimation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68bad3a8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a68bad3a8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general, d</a:t>
            </a:r>
            <a:r>
              <a:rPr lang="en"/>
              <a:t>epth from EPIs is generated by looking at the slanted lines formed by each scene point across different views. Methods only look at line slopes which fails when</a:t>
            </a:r>
            <a:r>
              <a:rPr lang="en"/>
              <a:t> there’s</a:t>
            </a:r>
            <a:r>
              <a:rPr lang="en"/>
              <a:t> low texture or noise</a:t>
            </a:r>
            <a:r>
              <a:rPr lang="en"/>
              <a:t> since it breaks up the lines and</a:t>
            </a:r>
            <a:r>
              <a:rPr lang="en"/>
              <a:t> there will be no clear slope to measure</a:t>
            </a:r>
            <a:r>
              <a:rPr lang="en"/>
              <a:t>. The paper improved on this problem by analyzing EPI neighborhood pixel intensity patterns. </a:t>
            </a:r>
            <a:r>
              <a:rPr lang="en">
                <a:solidFill>
                  <a:schemeClr val="dk1"/>
                </a:solidFill>
              </a:rPr>
              <a:t>This is done through this full framework</a:t>
            </a:r>
            <a:r>
              <a:rPr lang="en">
                <a:solidFill>
                  <a:schemeClr val="dk1"/>
                </a:solidFill>
              </a:rPr>
              <a:t>: we shear the light field, extract horizontal and vertical tensors, run confidence analysis, and then propagate those results to generate the final depth map.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68bad3a8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a68bad3a8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goals of our project was to recreate the paper’s full framework and compare our depth maps to other methods using the HCI 4D datasets.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68bad3a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a68bad3a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68bad3a8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a68bad3a8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68bad3a8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a68bad3a8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each pixel local window and </a:t>
            </a:r>
            <a:r>
              <a:rPr lang="en"/>
              <a:t>computer</a:t>
            </a:r>
            <a:r>
              <a:rPr lang="en"/>
              <a:t> the KLD between intensity histograms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68bad3a8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a68bad3a8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68bad3a8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a68bad3a8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68bad3a8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68bad3a8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accent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6849412" y="229900"/>
            <a:ext cx="2068500" cy="2068500"/>
          </a:xfrm>
          <a:prstGeom prst="roundRect">
            <a:avLst>
              <a:gd fmla="val 1221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228600" y="229900"/>
            <a:ext cx="4349400" cy="4683600"/>
          </a:xfrm>
          <a:prstGeom prst="roundRect">
            <a:avLst>
              <a:gd fmla="val 584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4679587" y="229900"/>
            <a:ext cx="2068500" cy="2068500"/>
          </a:xfrm>
          <a:prstGeom prst="roundRect">
            <a:avLst>
              <a:gd fmla="val 122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4679599" y="2404695"/>
            <a:ext cx="4238400" cy="2508900"/>
          </a:xfrm>
          <a:prstGeom prst="roundRect">
            <a:avLst>
              <a:gd fmla="val 101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8" name="Google Shape;58;p14"/>
          <p:cNvGrpSpPr/>
          <p:nvPr/>
        </p:nvGrpSpPr>
        <p:grpSpPr>
          <a:xfrm>
            <a:off x="4524845" y="724771"/>
            <a:ext cx="2377504" cy="1078596"/>
            <a:chOff x="4571989" y="769200"/>
            <a:chExt cx="2320422" cy="1052700"/>
          </a:xfrm>
        </p:grpSpPr>
        <p:sp>
          <p:nvSpPr>
            <p:cNvPr id="59" name="Google Shape;59;p14"/>
            <p:cNvSpPr/>
            <p:nvPr/>
          </p:nvSpPr>
          <p:spPr>
            <a:xfrm>
              <a:off x="5691810" y="769200"/>
              <a:ext cx="1200600" cy="1052700"/>
            </a:xfrm>
            <a:prstGeom prst="pie">
              <a:avLst>
                <a:gd fmla="val 5410573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4571989" y="769200"/>
              <a:ext cx="1200600" cy="1052700"/>
            </a:xfrm>
            <a:prstGeom prst="pie">
              <a:avLst>
                <a:gd fmla="val 5410573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61" name="Google Shape;61;p14"/>
          <p:cNvGrpSpPr/>
          <p:nvPr/>
        </p:nvGrpSpPr>
        <p:grpSpPr>
          <a:xfrm>
            <a:off x="7352898" y="762044"/>
            <a:ext cx="1061865" cy="1004215"/>
            <a:chOff x="7312075" y="834700"/>
            <a:chExt cx="1022400" cy="966799"/>
          </a:xfrm>
        </p:grpSpPr>
        <p:sp>
          <p:nvSpPr>
            <p:cNvPr id="62" name="Google Shape;62;p14"/>
            <p:cNvSpPr/>
            <p:nvPr/>
          </p:nvSpPr>
          <p:spPr>
            <a:xfrm>
              <a:off x="7312075" y="834700"/>
              <a:ext cx="1022400" cy="438000"/>
            </a:xfrm>
            <a:prstGeom prst="roundRect">
              <a:avLst>
                <a:gd fmla="val 50000" name="adj"/>
              </a:avLst>
            </a:prstGeom>
            <a:noFill/>
            <a:ln cap="flat" cmpd="sng" w="1143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7312075" y="1363499"/>
              <a:ext cx="1022400" cy="438000"/>
            </a:xfrm>
            <a:prstGeom prst="roundRect">
              <a:avLst>
                <a:gd fmla="val 50000" name="adj"/>
              </a:avLst>
            </a:prstGeom>
            <a:noFill/>
            <a:ln cap="flat" cmpd="sng" w="1143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897375" y="2609925"/>
            <a:ext cx="3679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563400" y="3695700"/>
            <a:ext cx="3679800" cy="93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">
  <p:cSld name="BLANK_1_2">
    <p:bg>
      <p:bgPr>
        <a:solidFill>
          <a:schemeClr val="accent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 rot="5400000">
            <a:off x="-285900" y="285900"/>
            <a:ext cx="5143500" cy="4571700"/>
          </a:xfrm>
          <a:prstGeom prst="round2SameRect">
            <a:avLst>
              <a:gd fmla="val 7676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228600" y="228600"/>
            <a:ext cx="37131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64803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8600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6911100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2516100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4" type="body"/>
          </p:nvPr>
        </p:nvSpPr>
        <p:spPr>
          <a:xfrm>
            <a:off x="4713588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5" type="subTitle"/>
          </p:nvPr>
        </p:nvSpPr>
        <p:spPr>
          <a:xfrm>
            <a:off x="381950" y="2393500"/>
            <a:ext cx="18549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6" type="subTitle"/>
          </p:nvPr>
        </p:nvSpPr>
        <p:spPr>
          <a:xfrm>
            <a:off x="2574000" y="2378475"/>
            <a:ext cx="18549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7" type="subTitle"/>
          </p:nvPr>
        </p:nvSpPr>
        <p:spPr>
          <a:xfrm>
            <a:off x="4806538" y="2378475"/>
            <a:ext cx="18228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8" type="subTitle"/>
          </p:nvPr>
        </p:nvSpPr>
        <p:spPr>
          <a:xfrm>
            <a:off x="7007100" y="2378475"/>
            <a:ext cx="18228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28600" y="741875"/>
            <a:ext cx="64803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_1_1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instorming 1">
  <p:cSld name="BLANK_1_1_1_1_1_1_1_1_1_1_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228600" y="632050"/>
            <a:ext cx="8686800" cy="3539400"/>
          </a:xfrm>
          <a:prstGeom prst="roundRect">
            <a:avLst>
              <a:gd fmla="val 5122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4" name="Google Shape;84;p19"/>
          <p:cNvSpPr/>
          <p:nvPr/>
        </p:nvSpPr>
        <p:spPr>
          <a:xfrm>
            <a:off x="0" y="4400100"/>
            <a:ext cx="9144000" cy="74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228600" y="4619400"/>
            <a:ext cx="1231800" cy="3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78975" y="788021"/>
            <a:ext cx="3990900" cy="32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3" type="body"/>
          </p:nvPr>
        </p:nvSpPr>
        <p:spPr>
          <a:xfrm>
            <a:off x="4774123" y="788021"/>
            <a:ext cx="3990900" cy="32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instorming 2">
  <p:cSld name="BLANK_1_1_1_1_1_1_1_1_1_1_3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0" y="4400100"/>
            <a:ext cx="9144000" cy="74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228600" y="4619400"/>
            <a:ext cx="1231800" cy="3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BLANK_1_1_1_1_1_1_1_1_1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927475" y="1269700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subTitle"/>
          </p:nvPr>
        </p:nvSpPr>
        <p:spPr>
          <a:xfrm>
            <a:off x="927475" y="2073125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3" type="subTitle"/>
          </p:nvPr>
        </p:nvSpPr>
        <p:spPr>
          <a:xfrm>
            <a:off x="927475" y="2891300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4" type="subTitle"/>
          </p:nvPr>
        </p:nvSpPr>
        <p:spPr>
          <a:xfrm>
            <a:off x="927475" y="3692625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5" type="subTitle"/>
          </p:nvPr>
        </p:nvSpPr>
        <p:spPr>
          <a:xfrm>
            <a:off x="228600" y="1269700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6" type="subTitle"/>
          </p:nvPr>
        </p:nvSpPr>
        <p:spPr>
          <a:xfrm>
            <a:off x="228600" y="2073125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7" type="subTitle"/>
          </p:nvPr>
        </p:nvSpPr>
        <p:spPr>
          <a:xfrm>
            <a:off x="228600" y="2891300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8" type="subTitle"/>
          </p:nvPr>
        </p:nvSpPr>
        <p:spPr>
          <a:xfrm>
            <a:off x="228600" y="3692625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BLANK_1_1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228300" y="921925"/>
            <a:ext cx="3236700" cy="27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2" type="title"/>
          </p:nvPr>
        </p:nvSpPr>
        <p:spPr>
          <a:xfrm>
            <a:off x="4788000" y="917325"/>
            <a:ext cx="3236700" cy="27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228600" y="1345400"/>
            <a:ext cx="4134300" cy="11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3" type="body"/>
          </p:nvPr>
        </p:nvSpPr>
        <p:spPr>
          <a:xfrm>
            <a:off x="4781100" y="1345400"/>
            <a:ext cx="4134300" cy="11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4" type="subTitle"/>
          </p:nvPr>
        </p:nvSpPr>
        <p:spPr>
          <a:xfrm>
            <a:off x="5058000" y="3305850"/>
            <a:ext cx="16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5" type="body"/>
          </p:nvPr>
        </p:nvSpPr>
        <p:spPr>
          <a:xfrm>
            <a:off x="5058000" y="3595225"/>
            <a:ext cx="16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6" type="subTitle"/>
          </p:nvPr>
        </p:nvSpPr>
        <p:spPr>
          <a:xfrm>
            <a:off x="2438171" y="3305838"/>
            <a:ext cx="16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7" type="body"/>
          </p:nvPr>
        </p:nvSpPr>
        <p:spPr>
          <a:xfrm>
            <a:off x="2438171" y="3595213"/>
            <a:ext cx="16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Google Shape;109;p22"/>
          <p:cNvSpPr/>
          <p:nvPr>
            <p:ph idx="8" type="pic"/>
          </p:nvPr>
        </p:nvSpPr>
        <p:spPr>
          <a:xfrm>
            <a:off x="0" y="3029625"/>
            <a:ext cx="2178300" cy="18957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/>
          <p:nvPr>
            <p:ph idx="9" type="pic"/>
          </p:nvPr>
        </p:nvSpPr>
        <p:spPr>
          <a:xfrm>
            <a:off x="6965700" y="3010075"/>
            <a:ext cx="2178300" cy="189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idea">
  <p:cSld name="BLANK_1_1_1_1_1_1_1_1_1_1_1_1_1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3149700"/>
            <a:ext cx="5322300" cy="19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3" name="Google Shape;113;p23"/>
          <p:cNvSpPr txBox="1"/>
          <p:nvPr>
            <p:ph type="title"/>
          </p:nvPr>
        </p:nvSpPr>
        <p:spPr>
          <a:xfrm>
            <a:off x="228600" y="191575"/>
            <a:ext cx="42858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228600" y="1317900"/>
            <a:ext cx="4285800" cy="96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2" type="subTitle"/>
          </p:nvPr>
        </p:nvSpPr>
        <p:spPr>
          <a:xfrm>
            <a:off x="228600" y="3402700"/>
            <a:ext cx="19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3" type="body"/>
          </p:nvPr>
        </p:nvSpPr>
        <p:spPr>
          <a:xfrm>
            <a:off x="228600" y="3692075"/>
            <a:ext cx="19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4" type="subTitle"/>
          </p:nvPr>
        </p:nvSpPr>
        <p:spPr>
          <a:xfrm>
            <a:off x="2557500" y="3402700"/>
            <a:ext cx="19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5" type="body"/>
          </p:nvPr>
        </p:nvSpPr>
        <p:spPr>
          <a:xfrm>
            <a:off x="2557500" y="3692075"/>
            <a:ext cx="19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" name="Google Shape;119;p23"/>
          <p:cNvSpPr/>
          <p:nvPr>
            <p:ph idx="6" type="pic"/>
          </p:nvPr>
        </p:nvSpPr>
        <p:spPr>
          <a:xfrm rot="-5400000">
            <a:off x="4491900" y="497850"/>
            <a:ext cx="5156400" cy="4147800"/>
          </a:xfrm>
          <a:prstGeom prst="round2SameRect">
            <a:avLst>
              <a:gd fmla="val 8254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BLANK_1_1_1_1_1_1_1_1_1_1_1_1_1_1_1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>
            <p:ph idx="2" type="pic"/>
          </p:nvPr>
        </p:nvSpPr>
        <p:spPr>
          <a:xfrm>
            <a:off x="228650" y="2813125"/>
            <a:ext cx="8018700" cy="2099100"/>
          </a:xfrm>
          <a:prstGeom prst="roundRect">
            <a:avLst>
              <a:gd fmla="val 7988" name="adj"/>
            </a:avLst>
          </a:prstGeom>
          <a:noFill/>
          <a:ln>
            <a:noFill/>
          </a:ln>
        </p:spPr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228600" y="947332"/>
            <a:ext cx="6480300" cy="59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type="title"/>
          </p:nvPr>
        </p:nvSpPr>
        <p:spPr>
          <a:xfrm>
            <a:off x="228600" y="228600"/>
            <a:ext cx="64803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1">
  <p:cSld name="BLANK_1_1_1_1_1_1_1_1_1_1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>
            <p:ph idx="2" type="pic"/>
          </p:nvPr>
        </p:nvSpPr>
        <p:spPr>
          <a:xfrm>
            <a:off x="3547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126" name="Google Shape;126;p25"/>
          <p:cNvSpPr/>
          <p:nvPr>
            <p:ph idx="3" type="pic"/>
          </p:nvPr>
        </p:nvSpPr>
        <p:spPr>
          <a:xfrm>
            <a:off x="25552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127" name="Google Shape;127;p25"/>
          <p:cNvSpPr/>
          <p:nvPr>
            <p:ph idx="4" type="pic"/>
          </p:nvPr>
        </p:nvSpPr>
        <p:spPr>
          <a:xfrm>
            <a:off x="47557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128" name="Google Shape;128;p25"/>
          <p:cNvSpPr/>
          <p:nvPr>
            <p:ph idx="5" type="pic"/>
          </p:nvPr>
        </p:nvSpPr>
        <p:spPr>
          <a:xfrm>
            <a:off x="69562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3997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6" type="subTitle"/>
          </p:nvPr>
        </p:nvSpPr>
        <p:spPr>
          <a:xfrm>
            <a:off x="3997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31" name="Google Shape;131;p25"/>
          <p:cNvSpPr txBox="1"/>
          <p:nvPr>
            <p:ph idx="7" type="body"/>
          </p:nvPr>
        </p:nvSpPr>
        <p:spPr>
          <a:xfrm>
            <a:off x="3997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8" type="subTitle"/>
          </p:nvPr>
        </p:nvSpPr>
        <p:spPr>
          <a:xfrm>
            <a:off x="26002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9" type="subTitle"/>
          </p:nvPr>
        </p:nvSpPr>
        <p:spPr>
          <a:xfrm>
            <a:off x="26002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34" name="Google Shape;134;p25"/>
          <p:cNvSpPr txBox="1"/>
          <p:nvPr>
            <p:ph idx="13" type="body"/>
          </p:nvPr>
        </p:nvSpPr>
        <p:spPr>
          <a:xfrm>
            <a:off x="26002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4" type="subTitle"/>
          </p:nvPr>
        </p:nvSpPr>
        <p:spPr>
          <a:xfrm>
            <a:off x="48007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5" type="subTitle"/>
          </p:nvPr>
        </p:nvSpPr>
        <p:spPr>
          <a:xfrm>
            <a:off x="48007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37" name="Google Shape;137;p25"/>
          <p:cNvSpPr txBox="1"/>
          <p:nvPr>
            <p:ph idx="16" type="body"/>
          </p:nvPr>
        </p:nvSpPr>
        <p:spPr>
          <a:xfrm>
            <a:off x="48007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7" type="subTitle"/>
          </p:nvPr>
        </p:nvSpPr>
        <p:spPr>
          <a:xfrm>
            <a:off x="70012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18" type="subTitle"/>
          </p:nvPr>
        </p:nvSpPr>
        <p:spPr>
          <a:xfrm>
            <a:off x="70012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40" name="Google Shape;140;p25"/>
          <p:cNvSpPr txBox="1"/>
          <p:nvPr>
            <p:ph idx="19" type="body"/>
          </p:nvPr>
        </p:nvSpPr>
        <p:spPr>
          <a:xfrm>
            <a:off x="70012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2">
  <p:cSld name="BLANK_1_1_1_1_1_1_1_1_1_1_1_1_1_1_1_1_1_1_1_1_1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353900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2" type="subTitle"/>
          </p:nvPr>
        </p:nvSpPr>
        <p:spPr>
          <a:xfrm>
            <a:off x="353900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44" name="Google Shape;144;p26"/>
          <p:cNvSpPr/>
          <p:nvPr>
            <p:ph idx="3" type="pic"/>
          </p:nvPr>
        </p:nvSpPr>
        <p:spPr>
          <a:xfrm>
            <a:off x="321050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45" name="Google Shape;145;p26"/>
          <p:cNvSpPr txBox="1"/>
          <p:nvPr>
            <p:ph idx="4" type="subTitle"/>
          </p:nvPr>
        </p:nvSpPr>
        <p:spPr>
          <a:xfrm>
            <a:off x="2003288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5" type="subTitle"/>
          </p:nvPr>
        </p:nvSpPr>
        <p:spPr>
          <a:xfrm>
            <a:off x="2003288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47" name="Google Shape;147;p26"/>
          <p:cNvSpPr/>
          <p:nvPr>
            <p:ph idx="6" type="pic"/>
          </p:nvPr>
        </p:nvSpPr>
        <p:spPr>
          <a:xfrm>
            <a:off x="1970438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48" name="Google Shape;148;p26"/>
          <p:cNvSpPr txBox="1"/>
          <p:nvPr>
            <p:ph idx="7" type="subTitle"/>
          </p:nvPr>
        </p:nvSpPr>
        <p:spPr>
          <a:xfrm>
            <a:off x="3652675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8" type="subTitle"/>
          </p:nvPr>
        </p:nvSpPr>
        <p:spPr>
          <a:xfrm>
            <a:off x="3652675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50" name="Google Shape;150;p26"/>
          <p:cNvSpPr/>
          <p:nvPr>
            <p:ph idx="9" type="pic"/>
          </p:nvPr>
        </p:nvSpPr>
        <p:spPr>
          <a:xfrm>
            <a:off x="3619825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51" name="Google Shape;151;p26"/>
          <p:cNvSpPr txBox="1"/>
          <p:nvPr>
            <p:ph idx="13" type="subTitle"/>
          </p:nvPr>
        </p:nvSpPr>
        <p:spPr>
          <a:xfrm>
            <a:off x="5302050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4" type="subTitle"/>
          </p:nvPr>
        </p:nvSpPr>
        <p:spPr>
          <a:xfrm>
            <a:off x="5302050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53" name="Google Shape;153;p26"/>
          <p:cNvSpPr/>
          <p:nvPr>
            <p:ph idx="15" type="pic"/>
          </p:nvPr>
        </p:nvSpPr>
        <p:spPr>
          <a:xfrm>
            <a:off x="5269200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54" name="Google Shape;154;p26"/>
          <p:cNvSpPr txBox="1"/>
          <p:nvPr>
            <p:ph idx="16" type="subTitle"/>
          </p:nvPr>
        </p:nvSpPr>
        <p:spPr>
          <a:xfrm>
            <a:off x="2003300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7" type="subTitle"/>
          </p:nvPr>
        </p:nvSpPr>
        <p:spPr>
          <a:xfrm>
            <a:off x="2003300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56" name="Google Shape;156;p26"/>
          <p:cNvSpPr/>
          <p:nvPr>
            <p:ph idx="18" type="pic"/>
          </p:nvPr>
        </p:nvSpPr>
        <p:spPr>
          <a:xfrm>
            <a:off x="1970450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57" name="Google Shape;157;p26"/>
          <p:cNvSpPr txBox="1"/>
          <p:nvPr>
            <p:ph idx="19" type="subTitle"/>
          </p:nvPr>
        </p:nvSpPr>
        <p:spPr>
          <a:xfrm>
            <a:off x="3652688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0" type="subTitle"/>
          </p:nvPr>
        </p:nvSpPr>
        <p:spPr>
          <a:xfrm>
            <a:off x="3652688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59" name="Google Shape;159;p26"/>
          <p:cNvSpPr/>
          <p:nvPr>
            <p:ph idx="21" type="pic"/>
          </p:nvPr>
        </p:nvSpPr>
        <p:spPr>
          <a:xfrm>
            <a:off x="3619838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60" name="Google Shape;160;p26"/>
          <p:cNvSpPr txBox="1"/>
          <p:nvPr>
            <p:ph idx="22" type="subTitle"/>
          </p:nvPr>
        </p:nvSpPr>
        <p:spPr>
          <a:xfrm>
            <a:off x="5302075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23" type="subTitle"/>
          </p:nvPr>
        </p:nvSpPr>
        <p:spPr>
          <a:xfrm>
            <a:off x="5302075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62" name="Google Shape;162;p26"/>
          <p:cNvSpPr/>
          <p:nvPr>
            <p:ph idx="24" type="pic"/>
          </p:nvPr>
        </p:nvSpPr>
        <p:spPr>
          <a:xfrm>
            <a:off x="5269225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63" name="Google Shape;163;p26"/>
          <p:cNvSpPr txBox="1"/>
          <p:nvPr>
            <p:ph idx="25" type="subTitle"/>
          </p:nvPr>
        </p:nvSpPr>
        <p:spPr>
          <a:xfrm>
            <a:off x="6951450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26" type="subTitle"/>
          </p:nvPr>
        </p:nvSpPr>
        <p:spPr>
          <a:xfrm>
            <a:off x="6951450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65" name="Google Shape;165;p26"/>
          <p:cNvSpPr/>
          <p:nvPr>
            <p:ph idx="27" type="pic"/>
          </p:nvPr>
        </p:nvSpPr>
        <p:spPr>
          <a:xfrm>
            <a:off x="6918600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ersonas">
  <p:cSld name="BLANK_1_1_1_1_1_1_1_1_1_1_1_1_1_1_1_1_1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>
            <p:ph idx="2" type="pic"/>
          </p:nvPr>
        </p:nvSpPr>
        <p:spPr>
          <a:xfrm>
            <a:off x="228300" y="912725"/>
            <a:ext cx="1833000" cy="2294100"/>
          </a:xfrm>
          <a:prstGeom prst="roundRect">
            <a:avLst>
              <a:gd fmla="val 12454" name="adj"/>
            </a:avLst>
          </a:prstGeom>
          <a:noFill/>
          <a:ln>
            <a:noFill/>
          </a:ln>
        </p:spPr>
      </p:sp>
      <p:sp>
        <p:nvSpPr>
          <p:cNvPr id="168" name="Google Shape;168;p27"/>
          <p:cNvSpPr/>
          <p:nvPr>
            <p:ph idx="3" type="pic"/>
          </p:nvPr>
        </p:nvSpPr>
        <p:spPr>
          <a:xfrm>
            <a:off x="4781400" y="912725"/>
            <a:ext cx="1833000" cy="2294100"/>
          </a:xfrm>
          <a:prstGeom prst="roundRect">
            <a:avLst>
              <a:gd fmla="val 12454" name="adj"/>
            </a:avLst>
          </a:prstGeom>
          <a:noFill/>
          <a:ln>
            <a:noFill/>
          </a:ln>
        </p:spPr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2270700" y="968925"/>
            <a:ext cx="2091900" cy="286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4" type="body"/>
          </p:nvPr>
        </p:nvSpPr>
        <p:spPr>
          <a:xfrm>
            <a:off x="6823800" y="968925"/>
            <a:ext cx="2091900" cy="286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5" type="subTitle"/>
          </p:nvPr>
        </p:nvSpPr>
        <p:spPr>
          <a:xfrm>
            <a:off x="277650" y="3373825"/>
            <a:ext cx="17256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6" type="subTitle"/>
          </p:nvPr>
        </p:nvSpPr>
        <p:spPr>
          <a:xfrm>
            <a:off x="4835100" y="3373825"/>
            <a:ext cx="17256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ups">
  <p:cSld name="BLANK_1_1_1_1_1_1_1_1_1_1_1_1_1_1_1_1_1_1_1_1_1_1_1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28600" y="741875"/>
            <a:ext cx="64803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28625" y="4191000"/>
            <a:ext cx="1113600" cy="71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6" name="Google Shape;176;p28"/>
          <p:cNvSpPr/>
          <p:nvPr>
            <p:ph idx="2" type="pic"/>
          </p:nvPr>
        </p:nvSpPr>
        <p:spPr>
          <a:xfrm>
            <a:off x="228575" y="157125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7" name="Google Shape;177;p28"/>
          <p:cNvSpPr/>
          <p:nvPr>
            <p:ph idx="3" type="pic"/>
          </p:nvPr>
        </p:nvSpPr>
        <p:spPr>
          <a:xfrm>
            <a:off x="824775" y="157125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8" name="Google Shape;178;p28"/>
          <p:cNvSpPr/>
          <p:nvPr>
            <p:ph idx="4" type="pic"/>
          </p:nvPr>
        </p:nvSpPr>
        <p:spPr>
          <a:xfrm>
            <a:off x="228550" y="216532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5" type="pic"/>
          </p:nvPr>
        </p:nvSpPr>
        <p:spPr>
          <a:xfrm>
            <a:off x="824750" y="216532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6" type="pic"/>
          </p:nvPr>
        </p:nvSpPr>
        <p:spPr>
          <a:xfrm>
            <a:off x="228588" y="275940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7" type="pic"/>
          </p:nvPr>
        </p:nvSpPr>
        <p:spPr>
          <a:xfrm>
            <a:off x="824788" y="275940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28"/>
          <p:cNvSpPr/>
          <p:nvPr>
            <p:ph idx="8" type="pic"/>
          </p:nvPr>
        </p:nvSpPr>
        <p:spPr>
          <a:xfrm>
            <a:off x="228563" y="335347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3" name="Google Shape;183;p28"/>
          <p:cNvSpPr/>
          <p:nvPr>
            <p:ph idx="9" type="pic"/>
          </p:nvPr>
        </p:nvSpPr>
        <p:spPr>
          <a:xfrm>
            <a:off x="824763" y="3353475"/>
            <a:ext cx="517500" cy="517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BLANK_1_1_1_1_1_1_1_1_1_1_1_1_1_1_1_1_1_1_1_1_1_1_1_1">
    <p:bg>
      <p:bgPr>
        <a:solidFill>
          <a:schemeClr val="accent4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BLANK_1_1_1_1_1_1_1_1_1_1_1_1_1_1_1_1_1_1_1_1_1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228600" y="952675"/>
            <a:ext cx="6480300" cy="1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BLANK_1_1_1_1_1_1_1_1_1_1_1_1_1_1_1_1_1_1_1_1_1_1_1_1_1_1">
    <p:bg>
      <p:bgPr>
        <a:solidFill>
          <a:schemeClr val="accent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228600" y="952675"/>
            <a:ext cx="6480300" cy="1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1">
  <p:cSld name="BLANK_1_1_1_1_1_1_1_1_1_1_1_1_1_1_1_1_1_1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/>
          <p:nvPr>
            <p:ph idx="2" type="pic"/>
          </p:nvPr>
        </p:nvSpPr>
        <p:spPr>
          <a:xfrm>
            <a:off x="4577975" y="632250"/>
            <a:ext cx="4349400" cy="4281600"/>
          </a:xfrm>
          <a:prstGeom prst="roundRect">
            <a:avLst>
              <a:gd fmla="val 6217" name="adj"/>
            </a:avLst>
          </a:prstGeom>
          <a:noFill/>
          <a:ln>
            <a:noFill/>
          </a:ln>
        </p:spPr>
      </p:sp>
      <p:sp>
        <p:nvSpPr>
          <p:cNvPr id="194" name="Google Shape;194;p32"/>
          <p:cNvSpPr/>
          <p:nvPr>
            <p:ph idx="3" type="pic"/>
          </p:nvPr>
        </p:nvSpPr>
        <p:spPr>
          <a:xfrm>
            <a:off x="228775" y="2621175"/>
            <a:ext cx="4238400" cy="2293500"/>
          </a:xfrm>
          <a:prstGeom prst="roundRect">
            <a:avLst>
              <a:gd fmla="val 9802" name="adj"/>
            </a:avLst>
          </a:prstGeom>
          <a:noFill/>
          <a:ln>
            <a:noFill/>
          </a:ln>
        </p:spPr>
      </p:sp>
      <p:sp>
        <p:nvSpPr>
          <p:cNvPr id="195" name="Google Shape;195;p32"/>
          <p:cNvSpPr/>
          <p:nvPr>
            <p:ph idx="4" type="pic"/>
          </p:nvPr>
        </p:nvSpPr>
        <p:spPr>
          <a:xfrm>
            <a:off x="228775" y="632025"/>
            <a:ext cx="2068500" cy="1890900"/>
          </a:xfrm>
          <a:prstGeom prst="roundRect">
            <a:avLst>
              <a:gd fmla="val 11889" name="adj"/>
            </a:avLst>
          </a:prstGeom>
          <a:noFill/>
          <a:ln>
            <a:noFill/>
          </a:ln>
        </p:spPr>
      </p:sp>
      <p:sp>
        <p:nvSpPr>
          <p:cNvPr id="196" name="Google Shape;196;p32"/>
          <p:cNvSpPr/>
          <p:nvPr>
            <p:ph idx="5" type="pic"/>
          </p:nvPr>
        </p:nvSpPr>
        <p:spPr>
          <a:xfrm>
            <a:off x="2403375" y="632025"/>
            <a:ext cx="2068500" cy="1890900"/>
          </a:xfrm>
          <a:prstGeom prst="roundRect">
            <a:avLst>
              <a:gd fmla="val 1188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2">
  <p:cSld name="BLANK_1_1_1_1_1_1_1_1_1_1_1_1_1_1_1_1_1_1_1_1_1_1_1_1_1_2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/>
          <p:nvPr>
            <p:ph idx="2" type="pic"/>
          </p:nvPr>
        </p:nvSpPr>
        <p:spPr>
          <a:xfrm>
            <a:off x="228625" y="6320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401700" y="35680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200" name="Google Shape;200;p33"/>
          <p:cNvSpPr/>
          <p:nvPr>
            <p:ph idx="3" type="pic"/>
          </p:nvPr>
        </p:nvSpPr>
        <p:spPr>
          <a:xfrm>
            <a:off x="2429113" y="6319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1" name="Google Shape;201;p33"/>
          <p:cNvSpPr txBox="1"/>
          <p:nvPr>
            <p:ph idx="4" type="subTitle"/>
          </p:nvPr>
        </p:nvSpPr>
        <p:spPr>
          <a:xfrm>
            <a:off x="2602188" y="35679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202" name="Google Shape;202;p33"/>
          <p:cNvSpPr/>
          <p:nvPr>
            <p:ph idx="5" type="pic"/>
          </p:nvPr>
        </p:nvSpPr>
        <p:spPr>
          <a:xfrm>
            <a:off x="4629600" y="6319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3" name="Google Shape;203;p33"/>
          <p:cNvSpPr txBox="1"/>
          <p:nvPr>
            <p:ph idx="6" type="subTitle"/>
          </p:nvPr>
        </p:nvSpPr>
        <p:spPr>
          <a:xfrm>
            <a:off x="4802675" y="35679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204" name="Google Shape;204;p33"/>
          <p:cNvSpPr/>
          <p:nvPr>
            <p:ph idx="7" type="pic"/>
          </p:nvPr>
        </p:nvSpPr>
        <p:spPr>
          <a:xfrm>
            <a:off x="6830075" y="6320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5" name="Google Shape;205;p33"/>
          <p:cNvSpPr txBox="1"/>
          <p:nvPr>
            <p:ph idx="8" type="subTitle"/>
          </p:nvPr>
        </p:nvSpPr>
        <p:spPr>
          <a:xfrm>
            <a:off x="7003150" y="35680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_1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/>
          <p:nvPr/>
        </p:nvSpPr>
        <p:spPr>
          <a:xfrm>
            <a:off x="6625332" y="229950"/>
            <a:ext cx="2283000" cy="2283000"/>
          </a:xfrm>
          <a:prstGeom prst="roundRect">
            <a:avLst>
              <a:gd fmla="val 1221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235213" y="229950"/>
            <a:ext cx="6282300" cy="4683600"/>
          </a:xfrm>
          <a:prstGeom prst="roundRect">
            <a:avLst>
              <a:gd fmla="val 584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6625786" y="2630415"/>
            <a:ext cx="2283000" cy="2283000"/>
          </a:xfrm>
          <a:prstGeom prst="roundRect">
            <a:avLst>
              <a:gd fmla="val 1221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34"/>
          <p:cNvSpPr txBox="1"/>
          <p:nvPr>
            <p:ph type="title"/>
          </p:nvPr>
        </p:nvSpPr>
        <p:spPr>
          <a:xfrm>
            <a:off x="570013" y="3961157"/>
            <a:ext cx="5582100" cy="60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descr="A donut shape" id="211" name="Google Shape;211;p34"/>
          <p:cNvSpPr/>
          <p:nvPr/>
        </p:nvSpPr>
        <p:spPr>
          <a:xfrm>
            <a:off x="7134588" y="3139675"/>
            <a:ext cx="1264500" cy="1264500"/>
          </a:xfrm>
          <a:prstGeom prst="donut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descr="A star icon" id="212" name="Google Shape;212;p34"/>
          <p:cNvSpPr/>
          <p:nvPr/>
        </p:nvSpPr>
        <p:spPr>
          <a:xfrm>
            <a:off x="7092288" y="697800"/>
            <a:ext cx="1349100" cy="1347300"/>
          </a:xfrm>
          <a:prstGeom prst="plaque">
            <a:avLst>
              <a:gd fmla="val 4491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CUSTOM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/>
          <p:nvPr/>
        </p:nvSpPr>
        <p:spPr>
          <a:xfrm rot="5400000">
            <a:off x="-285900" y="285900"/>
            <a:ext cx="5143500" cy="4571700"/>
          </a:xfrm>
          <a:prstGeom prst="round2SameRect">
            <a:avLst>
              <a:gd fmla="val 689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15" name="Google Shape;215;p35"/>
          <p:cNvSpPr txBox="1"/>
          <p:nvPr>
            <p:ph idx="1" type="subTitle"/>
          </p:nvPr>
        </p:nvSpPr>
        <p:spPr>
          <a:xfrm>
            <a:off x="293700" y="295600"/>
            <a:ext cx="772500" cy="16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2" type="subTitle"/>
          </p:nvPr>
        </p:nvSpPr>
        <p:spPr>
          <a:xfrm>
            <a:off x="4810050" y="4624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35"/>
          <p:cNvSpPr txBox="1"/>
          <p:nvPr>
            <p:ph idx="3" type="subTitle"/>
          </p:nvPr>
        </p:nvSpPr>
        <p:spPr>
          <a:xfrm>
            <a:off x="4810050" y="140697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4" type="subTitle"/>
          </p:nvPr>
        </p:nvSpPr>
        <p:spPr>
          <a:xfrm>
            <a:off x="4810050" y="235155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5" type="subTitle"/>
          </p:nvPr>
        </p:nvSpPr>
        <p:spPr>
          <a:xfrm>
            <a:off x="4810050" y="329612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6" type="subTitle"/>
          </p:nvPr>
        </p:nvSpPr>
        <p:spPr>
          <a:xfrm>
            <a:off x="4810050" y="42407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type="title"/>
          </p:nvPr>
        </p:nvSpPr>
        <p:spPr>
          <a:xfrm>
            <a:off x="228600" y="1001425"/>
            <a:ext cx="3912900" cy="248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journey ">
  <p:cSld name="CUSTOM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228600" y="229900"/>
            <a:ext cx="992400" cy="292800"/>
          </a:xfrm>
          <a:prstGeom prst="roundRect">
            <a:avLst>
              <a:gd fmla="val 2689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User journey</a:t>
            </a:r>
            <a:endParaRPr sz="1000">
              <a:solidFill>
                <a:schemeClr val="accent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24" name="Google Shape;224;p36"/>
          <p:cNvSpPr/>
          <p:nvPr>
            <p:ph idx="2" type="pic"/>
          </p:nvPr>
        </p:nvSpPr>
        <p:spPr>
          <a:xfrm>
            <a:off x="230700" y="911875"/>
            <a:ext cx="1751400" cy="2634000"/>
          </a:xfrm>
          <a:prstGeom prst="round2SameRect">
            <a:avLst>
              <a:gd fmla="val 1265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314750" y="3677475"/>
            <a:ext cx="1565400" cy="3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6"/>
          <p:cNvSpPr/>
          <p:nvPr>
            <p:ph idx="3" type="pic"/>
          </p:nvPr>
        </p:nvSpPr>
        <p:spPr>
          <a:xfrm>
            <a:off x="2867100" y="480475"/>
            <a:ext cx="1746300" cy="1337400"/>
          </a:xfrm>
          <a:prstGeom prst="round2SameRect">
            <a:avLst>
              <a:gd fmla="val 11765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7" name="Google Shape;227;p36"/>
          <p:cNvSpPr/>
          <p:nvPr>
            <p:ph idx="4" type="pic"/>
          </p:nvPr>
        </p:nvSpPr>
        <p:spPr>
          <a:xfrm>
            <a:off x="2867100" y="2804388"/>
            <a:ext cx="1746300" cy="1337400"/>
          </a:xfrm>
          <a:prstGeom prst="round2SameRect">
            <a:avLst>
              <a:gd fmla="val 11765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8" name="Google Shape;228;p36"/>
          <p:cNvSpPr/>
          <p:nvPr>
            <p:ph idx="5" type="pic"/>
          </p:nvPr>
        </p:nvSpPr>
        <p:spPr>
          <a:xfrm rot="-5400000">
            <a:off x="5934450" y="-27825"/>
            <a:ext cx="1344300" cy="2202000"/>
          </a:xfrm>
          <a:prstGeom prst="round2SameRect">
            <a:avLst>
              <a:gd fmla="val 9438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9" name="Google Shape;229;p36"/>
          <p:cNvSpPr/>
          <p:nvPr>
            <p:ph idx="6" type="pic"/>
          </p:nvPr>
        </p:nvSpPr>
        <p:spPr>
          <a:xfrm rot="-5400000">
            <a:off x="5934450" y="1470950"/>
            <a:ext cx="1344300" cy="2202000"/>
          </a:xfrm>
          <a:prstGeom prst="round2SameRect">
            <a:avLst>
              <a:gd fmla="val 9438" name="adj1"/>
              <a:gd fmla="val 0" name="adj2"/>
            </a:avLst>
          </a:prstGeom>
          <a:noFill/>
          <a:ln>
            <a:noFill/>
          </a:ln>
        </p:spPr>
      </p:sp>
      <p:sp>
        <p:nvSpPr>
          <p:cNvPr id="230" name="Google Shape;230;p36"/>
          <p:cNvSpPr/>
          <p:nvPr>
            <p:ph idx="7" type="pic"/>
          </p:nvPr>
        </p:nvSpPr>
        <p:spPr>
          <a:xfrm rot="-5400000">
            <a:off x="5934450" y="2969725"/>
            <a:ext cx="1344300" cy="2202000"/>
          </a:xfrm>
          <a:prstGeom prst="round2SameRect">
            <a:avLst>
              <a:gd fmla="val 9438" name="adj1"/>
              <a:gd fmla="val 0" name="adj2"/>
            </a:avLst>
          </a:prstGeom>
          <a:noFill/>
          <a:ln>
            <a:noFill/>
          </a:ln>
        </p:spPr>
      </p:sp>
      <p:sp>
        <p:nvSpPr>
          <p:cNvPr id="231" name="Google Shape;231;p36"/>
          <p:cNvSpPr txBox="1"/>
          <p:nvPr>
            <p:ph idx="8" type="subTitle"/>
          </p:nvPr>
        </p:nvSpPr>
        <p:spPr>
          <a:xfrm>
            <a:off x="2961150" y="1899800"/>
            <a:ext cx="1565400" cy="3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9" type="subTitle"/>
          </p:nvPr>
        </p:nvSpPr>
        <p:spPr>
          <a:xfrm>
            <a:off x="2961150" y="4252075"/>
            <a:ext cx="1565400" cy="3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3" type="subTitle"/>
          </p:nvPr>
        </p:nvSpPr>
        <p:spPr>
          <a:xfrm>
            <a:off x="7827000" y="522700"/>
            <a:ext cx="952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4" name="Google Shape;234;p36"/>
          <p:cNvSpPr txBox="1"/>
          <p:nvPr>
            <p:ph idx="14" type="subTitle"/>
          </p:nvPr>
        </p:nvSpPr>
        <p:spPr>
          <a:xfrm>
            <a:off x="7827000" y="2036750"/>
            <a:ext cx="952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5" name="Google Shape;235;p36"/>
          <p:cNvSpPr txBox="1"/>
          <p:nvPr>
            <p:ph idx="15" type="subTitle"/>
          </p:nvPr>
        </p:nvSpPr>
        <p:spPr>
          <a:xfrm>
            <a:off x="7827000" y="3550800"/>
            <a:ext cx="952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journey ALT 1">
  <p:cSld name="CUSTOM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/>
        </p:nvSpPr>
        <p:spPr>
          <a:xfrm>
            <a:off x="228600" y="229900"/>
            <a:ext cx="992400" cy="292800"/>
          </a:xfrm>
          <a:prstGeom prst="roundRect">
            <a:avLst>
              <a:gd fmla="val 2689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User journey</a:t>
            </a:r>
            <a:endParaRPr sz="1000">
              <a:solidFill>
                <a:schemeClr val="accent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47850" y="1888450"/>
            <a:ext cx="1780800" cy="14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2" type="body"/>
          </p:nvPr>
        </p:nvSpPr>
        <p:spPr>
          <a:xfrm>
            <a:off x="6079400" y="405850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0" name="Google Shape;240;p37"/>
          <p:cNvSpPr txBox="1"/>
          <p:nvPr>
            <p:ph idx="3" type="body"/>
          </p:nvPr>
        </p:nvSpPr>
        <p:spPr>
          <a:xfrm>
            <a:off x="6079400" y="1606817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1" name="Google Shape;241;p37"/>
          <p:cNvSpPr txBox="1"/>
          <p:nvPr>
            <p:ph idx="4" type="body"/>
          </p:nvPr>
        </p:nvSpPr>
        <p:spPr>
          <a:xfrm>
            <a:off x="6079400" y="2807783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2" name="Google Shape;242;p37"/>
          <p:cNvSpPr txBox="1"/>
          <p:nvPr>
            <p:ph idx="5" type="body"/>
          </p:nvPr>
        </p:nvSpPr>
        <p:spPr>
          <a:xfrm>
            <a:off x="6079400" y="4008750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3" name="Google Shape;243;p37"/>
          <p:cNvSpPr txBox="1"/>
          <p:nvPr>
            <p:ph idx="6" type="body"/>
          </p:nvPr>
        </p:nvSpPr>
        <p:spPr>
          <a:xfrm>
            <a:off x="3213625" y="662625"/>
            <a:ext cx="1780800" cy="14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4" name="Google Shape;244;p37"/>
          <p:cNvSpPr txBox="1"/>
          <p:nvPr>
            <p:ph idx="7" type="body"/>
          </p:nvPr>
        </p:nvSpPr>
        <p:spPr>
          <a:xfrm>
            <a:off x="3213625" y="3056300"/>
            <a:ext cx="1780800" cy="14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3" name="Google Shape;253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3" name="Google Shape;263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3" name="Google Shape;273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" name="Google Shape;275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" name="Google Shape;277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1" name="Google Shape;281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5" name="Google Shape;285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6" name="Google Shape;286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7" name="Google Shape;287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1" name="Google Shape;291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2" name="Google Shape;292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0" name="Google Shape;300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1" name="Google Shape;301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2" name="Google Shape;302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1" name="Google Shape;311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6" name="Google Shape;316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9" name="Google Shape;319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2" name="Google Shape;322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6" name="Google Shape;326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7" name="Google Shape;327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1375" y="356475"/>
            <a:ext cx="2860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7400" y="1551575"/>
            <a:ext cx="5666400" cy="24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orient="horz" pos="144">
          <p15:clr>
            <a:srgbClr val="E46962"/>
          </p15:clr>
        </p15:guide>
        <p15:guide id="3" pos="144">
          <p15:clr>
            <a:srgbClr val="E46962"/>
          </p15:clr>
        </p15:guide>
        <p15:guide id="4" orient="horz" pos="309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11" Type="http://schemas.openxmlformats.org/officeDocument/2006/relationships/image" Target="../media/image16.png"/><Relationship Id="rId10" Type="http://schemas.openxmlformats.org/officeDocument/2006/relationships/image" Target="../media/image18.png"/><Relationship Id="rId12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 txBox="1"/>
          <p:nvPr>
            <p:ph type="title"/>
          </p:nvPr>
        </p:nvSpPr>
        <p:spPr>
          <a:xfrm>
            <a:off x="404375" y="927125"/>
            <a:ext cx="84147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Generating Depth Map for EPIs</a:t>
            </a:r>
            <a:endParaRPr sz="3500"/>
          </a:p>
        </p:txBody>
      </p:sp>
      <p:sp>
        <p:nvSpPr>
          <p:cNvPr id="346" name="Google Shape;346;p57"/>
          <p:cNvSpPr/>
          <p:nvPr/>
        </p:nvSpPr>
        <p:spPr>
          <a:xfrm>
            <a:off x="404375" y="1885800"/>
            <a:ext cx="6361200" cy="538800"/>
          </a:xfrm>
          <a:prstGeom prst="roundRect">
            <a:avLst>
              <a:gd fmla="val 2689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“EPI-Neighborhood Distribution Based Light Field Depth Estimation” - IEEE, Junke Li,Xin Jin</a:t>
            </a:r>
            <a:endParaRPr sz="1000">
              <a:solidFill>
                <a:schemeClr val="accent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501575" y="2844475"/>
            <a:ext cx="73554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3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Giovanni Cornejo    Jiayi Zhao     Pawin Ruangkanit    </a:t>
            </a:r>
            <a:r>
              <a:rPr lang="en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Cecilia Campisi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type="title"/>
          </p:nvPr>
        </p:nvSpPr>
        <p:spPr>
          <a:xfrm>
            <a:off x="228550" y="228600"/>
            <a:ext cx="82854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7. Compute Confidences for Horizontal and Vertical Tensors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66"/>
          <p:cNvSpPr txBox="1"/>
          <p:nvPr>
            <p:ph idx="1" type="body"/>
          </p:nvPr>
        </p:nvSpPr>
        <p:spPr>
          <a:xfrm>
            <a:off x="336900" y="2846200"/>
            <a:ext cx="8750700" cy="14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We convert the KLD tensors into confidence maps for horizontal and vertical depth.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High confidence = the KLD peak is sharp and reliable.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400"/>
            <a:ext cx="8839201" cy="124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type="title"/>
          </p:nvPr>
        </p:nvSpPr>
        <p:spPr>
          <a:xfrm>
            <a:off x="228550" y="228600"/>
            <a:ext cx="84702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8. Fuse and Propagate to Final Depth Map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7"/>
          <p:cNvSpPr txBox="1"/>
          <p:nvPr>
            <p:ph idx="1" type="body"/>
          </p:nvPr>
        </p:nvSpPr>
        <p:spPr>
          <a:xfrm>
            <a:off x="228550" y="2784900"/>
            <a:ext cx="8470200" cy="189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•	Combine depth_h and depth_v using confidence weights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	•	High confidence direction dominates the fusion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	•	Produces an initial fused depth map before propagation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50" y="841213"/>
            <a:ext cx="8470200" cy="173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type="title"/>
          </p:nvPr>
        </p:nvSpPr>
        <p:spPr>
          <a:xfrm>
            <a:off x="228550" y="228600"/>
            <a:ext cx="64803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Visualize 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8" name="Google Shape;428;p68" title="be4b41b45c5f4a5906a8107b2d5d7a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50" y="1190275"/>
            <a:ext cx="2823776" cy="30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8" title="f0f3d0b33ef119f2290ab4498f304b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500" y="359900"/>
            <a:ext cx="2506175" cy="22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8" title="840f016d9fe3e3b02c47c87d03e493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316" y="359900"/>
            <a:ext cx="2560386" cy="225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8" title="23e4841126b85b1ab79d0ad47563ea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2863" y="2729024"/>
            <a:ext cx="2543461" cy="222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8" title="2955ec3550afdce311cfd24e7cebf5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3349" y="2729024"/>
            <a:ext cx="2538314" cy="22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"/>
          <p:cNvSpPr txBox="1"/>
          <p:nvPr>
            <p:ph type="title"/>
          </p:nvPr>
        </p:nvSpPr>
        <p:spPr>
          <a:xfrm>
            <a:off x="228550" y="228600"/>
            <a:ext cx="64803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Visualize 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8" name="Google Shape;438;p69" title="be4b41b45c5f4a5906a8107b2d5d7a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50" y="1190275"/>
            <a:ext cx="2823776" cy="30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9" title="f0f3d0b33ef119f2290ab4498f304b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500" y="359900"/>
            <a:ext cx="2506175" cy="22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9" title="840f016d9fe3e3b02c47c87d03e493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316" y="359900"/>
            <a:ext cx="2560386" cy="225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9" title="23e4841126b85b1ab79d0ad47563ea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2863" y="2729024"/>
            <a:ext cx="2543461" cy="222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9" title="2955ec3550afdce311cfd24e7cebf5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3349" y="2729024"/>
            <a:ext cx="2538314" cy="22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00" y="1190275"/>
            <a:ext cx="2823775" cy="302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1500" y="359900"/>
            <a:ext cx="2506175" cy="22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2325" y="359900"/>
            <a:ext cx="2560375" cy="22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91500" y="2751209"/>
            <a:ext cx="2506175" cy="220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92325" y="2738300"/>
            <a:ext cx="2560375" cy="22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228600" y="228600"/>
            <a:ext cx="82854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70"/>
          <p:cNvSpPr txBox="1"/>
          <p:nvPr/>
        </p:nvSpPr>
        <p:spPr>
          <a:xfrm>
            <a:off x="434800" y="628800"/>
            <a:ext cx="81810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the full depth-estimation pipeline from the paper.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○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depth extraction from EPIs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○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Directionally robust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○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Modular and interpretable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Disadvantages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○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Computationally expensive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○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memory usage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○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 to replicate without a camera array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○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and parallelize the KLD pipeline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○"/>
            </a:pPr>
            <a:r>
              <a:rPr lang="en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 with learning parameter tuning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1"/>
          <p:cNvSpPr txBox="1"/>
          <p:nvPr>
            <p:ph type="title"/>
          </p:nvPr>
        </p:nvSpPr>
        <p:spPr>
          <a:xfrm>
            <a:off x="404375" y="927125"/>
            <a:ext cx="84147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Questions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>
            <p:ph idx="1" type="body"/>
          </p:nvPr>
        </p:nvSpPr>
        <p:spPr>
          <a:xfrm>
            <a:off x="228600" y="1091550"/>
            <a:ext cx="8575800" cy="148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Motivation / New Idea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paper proposes a new method to estimate depth from light-field images using Epipolar Plane Images (EPIs)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Unlike traditional methods that rely only on EPI line slopes, this method analyzes pixel intensity patterns using EPI-neighborhood distribution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This improves depth estimation robustness in low-texture and noisy regions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8"/>
          <p:cNvSpPr txBox="1"/>
          <p:nvPr/>
        </p:nvSpPr>
        <p:spPr>
          <a:xfrm>
            <a:off x="228600" y="2451925"/>
            <a:ext cx="8498100" cy="19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 Implemented: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" name="Google Shape;3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975" y="2916150"/>
            <a:ext cx="6406190" cy="19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228600" y="769650"/>
            <a:ext cx="64803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Project Goals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59"/>
          <p:cNvSpPr txBox="1"/>
          <p:nvPr>
            <p:ph idx="1" type="body"/>
          </p:nvPr>
        </p:nvSpPr>
        <p:spPr>
          <a:xfrm>
            <a:off x="228600" y="2411425"/>
            <a:ext cx="8618400" cy="107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Reproduce the paper's results: Implement Complete Framework of the Algorithm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Compare our results to other methods via HCI 4D datasets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Expand on EPIs generated in Lab 4 by using our algorithm to produce depth map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type="title"/>
          </p:nvPr>
        </p:nvSpPr>
        <p:spPr>
          <a:xfrm>
            <a:off x="228600" y="269375"/>
            <a:ext cx="85443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1.Input Light Field and </a:t>
            </a: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Central sub-aperture extraction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6" name="Google Shape;3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30" y="962825"/>
            <a:ext cx="3440701" cy="36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0"/>
          <p:cNvSpPr txBox="1"/>
          <p:nvPr/>
        </p:nvSpPr>
        <p:spPr>
          <a:xfrm>
            <a:off x="4554525" y="1190275"/>
            <a:ext cx="40392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60"/>
          <p:cNvSpPr txBox="1"/>
          <p:nvPr/>
        </p:nvSpPr>
        <p:spPr>
          <a:xfrm>
            <a:off x="4110475" y="718825"/>
            <a:ext cx="49401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extract the central view of the light field programmatically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•This allows us to verify the input and use the central image later for depth propagation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•The extracted central view matches the original central image from the raw light field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60"/>
          <p:cNvSpPr txBox="1"/>
          <p:nvPr/>
        </p:nvSpPr>
        <p:spPr>
          <a:xfrm>
            <a:off x="4267800" y="1936900"/>
            <a:ext cx="403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Central Sub-aperture shape (Expected H, W, C): (512, 512, 3)</a:t>
            </a:r>
            <a:endParaRPr sz="1000">
              <a:highlight>
                <a:srgbClr val="FFFFFF"/>
              </a:highlight>
            </a:endParaRPr>
          </a:p>
        </p:txBody>
      </p:sp>
      <p:pic>
        <p:nvPicPr>
          <p:cNvPr id="370" name="Google Shape;37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826" y="2275600"/>
            <a:ext cx="2656850" cy="27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228550" y="228600"/>
            <a:ext cx="64803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2.Light-Field Shearing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61"/>
          <p:cNvSpPr txBox="1"/>
          <p:nvPr>
            <p:ph idx="1" type="body"/>
          </p:nvPr>
        </p:nvSpPr>
        <p:spPr>
          <a:xfrm>
            <a:off x="3847625" y="1944288"/>
            <a:ext cx="5240100" cy="164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We apply an angular shear to the light field using parameter α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•Shearing simulates refocusing the scene at different depth levels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•When α matches the true depth, EPI lines become vertical (no disparity)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•The sheared light field keeps the same shape (H, W, U, V, C)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•Sheared EPIs are later used to compute depth tensors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61"/>
          <p:cNvPicPr preferRelativeResize="0"/>
          <p:nvPr/>
        </p:nvPicPr>
        <p:blipFill rotWithShape="1">
          <a:blip r:embed="rId3">
            <a:alphaModFix/>
          </a:blip>
          <a:srcRect b="0" l="0" r="-2301" t="0"/>
          <a:stretch/>
        </p:blipFill>
        <p:spPr>
          <a:xfrm>
            <a:off x="126800" y="894250"/>
            <a:ext cx="3720826" cy="374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1"/>
          <p:cNvSpPr txBox="1"/>
          <p:nvPr/>
        </p:nvSpPr>
        <p:spPr>
          <a:xfrm>
            <a:off x="4296700" y="3795550"/>
            <a:ext cx="3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Sheared LF shape: (512, 512, 9, 9, 3)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228550" y="228600"/>
            <a:ext cx="64803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Tensor extraction</a:t>
            </a:r>
            <a:r>
              <a:rPr lang="en" sz="2600">
                <a:latin typeface="Inter"/>
                <a:ea typeface="Inter"/>
                <a:cs typeface="Inter"/>
                <a:sym typeface="Inter"/>
              </a:rPr>
              <a:t> </a:t>
            </a:r>
            <a:endParaRPr sz="2600"/>
          </a:p>
        </p:txBody>
      </p:sp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228600" y="708075"/>
            <a:ext cx="4227900" cy="41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grab a single horizontal EPI (x–u) and vertical EPI (y–v) using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extract_horizontal_epi → shape (W, U, C)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extract_vertical_epi → shape (H, V, C)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build the full EPI stacks: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horizontal EPI for every row → total H EPIs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vertical EPI for every column → total W EPIs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EPIs get passed into our tensor code, where each pixel’s local window is split into left and right sides and we compute KLD between their intensity histograms.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325" y="1009545"/>
            <a:ext cx="1435237" cy="312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2"/>
          <p:cNvPicPr preferRelativeResize="0"/>
          <p:nvPr/>
        </p:nvPicPr>
        <p:blipFill rotWithShape="1">
          <a:blip r:embed="rId4">
            <a:alphaModFix/>
          </a:blip>
          <a:srcRect b="0" l="0" r="20470" t="0"/>
          <a:stretch/>
        </p:blipFill>
        <p:spPr>
          <a:xfrm>
            <a:off x="6317025" y="1009550"/>
            <a:ext cx="1062601" cy="31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2"/>
          <p:cNvSpPr txBox="1"/>
          <p:nvPr/>
        </p:nvSpPr>
        <p:spPr>
          <a:xfrm>
            <a:off x="7477550" y="2435538"/>
            <a:ext cx="157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EPI Extraction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228550" y="228600"/>
            <a:ext cx="86868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Refocused Stack Over Many Alphas  (Depth Labels)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63"/>
          <p:cNvSpPr txBox="1"/>
          <p:nvPr>
            <p:ph idx="1" type="body"/>
          </p:nvPr>
        </p:nvSpPr>
        <p:spPr>
          <a:xfrm>
            <a:off x="324300" y="2482075"/>
            <a:ext cx="8319000" cy="225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•	We refocus the light field using a set of α values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	•	Each α produces a sheared light-field aligned to a different depth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	•	This gives us an (A, H, W, U, V, C) stack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	•	These sheared light-fields are used to compute KLD tensors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00" y="856749"/>
            <a:ext cx="8591101" cy="13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228600" y="228600"/>
            <a:ext cx="64803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5. Compute KLD Tensors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4"/>
          <p:cNvSpPr txBox="1"/>
          <p:nvPr>
            <p:ph idx="1" type="body"/>
          </p:nvPr>
        </p:nvSpPr>
        <p:spPr>
          <a:xfrm>
            <a:off x="336900" y="4487025"/>
            <a:ext cx="8470200" cy="126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•For each alpha level, we compute how well each pixel aligns across views using         symmetric KLD.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	•We use a small local window (radius = 2) and compare left/right or top/bottom histograms.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	•This gives two tensors:   Dh (horizontal): shape 512 × 512 × 41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Dv (vertical): shape 512 × 512 × 41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	•Higher KLD = better depth alignment.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25" y="926600"/>
            <a:ext cx="8328901" cy="16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/>
          <p:nvPr>
            <p:ph type="title"/>
          </p:nvPr>
        </p:nvSpPr>
        <p:spPr>
          <a:xfrm>
            <a:off x="228550" y="228600"/>
            <a:ext cx="81837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6. Convert Tensors to Raw Depth Maps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65"/>
          <p:cNvSpPr txBox="1"/>
          <p:nvPr>
            <p:ph idx="1" type="body"/>
          </p:nvPr>
        </p:nvSpPr>
        <p:spPr>
          <a:xfrm>
            <a:off x="465650" y="2978800"/>
            <a:ext cx="8057400" cy="163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sz="1600"/>
              <a:t>     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•	For each pixel, find the α where Dh (or Dv) is maximized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	•	Produces raw horizontal depth map (depth_h)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	•	And raw vertical depth map (depth_v)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	•	These maps still contain noise &amp; discontinuities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63" y="763475"/>
            <a:ext cx="8537275" cy="14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kshop Facilitation">
  <a:themeElements>
    <a:clrScheme name="Simple Light">
      <a:dk1>
        <a:srgbClr val="10100F"/>
      </a:dk1>
      <a:lt1>
        <a:srgbClr val="F8F3EC"/>
      </a:lt1>
      <a:dk2>
        <a:srgbClr val="810100"/>
      </a:dk2>
      <a:lt2>
        <a:srgbClr val="F8F3EC"/>
      </a:lt2>
      <a:accent1>
        <a:srgbClr val="B82D2D"/>
      </a:accent1>
      <a:accent2>
        <a:srgbClr val="FB6058"/>
      </a:accent2>
      <a:accent3>
        <a:srgbClr val="FFD979"/>
      </a:accent3>
      <a:accent4>
        <a:srgbClr val="FFADA8"/>
      </a:accent4>
      <a:accent5>
        <a:srgbClr val="570100"/>
      </a:accent5>
      <a:accent6>
        <a:srgbClr val="303030"/>
      </a:accent6>
      <a:hlink>
        <a:srgbClr val="FC6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